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33" r:id="rId2"/>
    <p:sldId id="256" r:id="rId3"/>
    <p:sldId id="257" r:id="rId4"/>
    <p:sldId id="334" r:id="rId5"/>
    <p:sldId id="335" r:id="rId6"/>
    <p:sldId id="336" r:id="rId7"/>
    <p:sldId id="338" r:id="rId8"/>
    <p:sldId id="337" r:id="rId9"/>
    <p:sldId id="341" r:id="rId10"/>
    <p:sldId id="258" r:id="rId11"/>
    <p:sldId id="339" r:id="rId12"/>
    <p:sldId id="259" r:id="rId13"/>
    <p:sldId id="261" r:id="rId14"/>
    <p:sldId id="268" r:id="rId15"/>
    <p:sldId id="269" r:id="rId16"/>
    <p:sldId id="272" r:id="rId17"/>
    <p:sldId id="273" r:id="rId18"/>
    <p:sldId id="270" r:id="rId19"/>
    <p:sldId id="271" r:id="rId20"/>
    <p:sldId id="260" r:id="rId21"/>
    <p:sldId id="274" r:id="rId22"/>
    <p:sldId id="275" r:id="rId23"/>
    <p:sldId id="276" r:id="rId24"/>
    <p:sldId id="277" r:id="rId25"/>
    <p:sldId id="278" r:id="rId26"/>
    <p:sldId id="279" r:id="rId27"/>
    <p:sldId id="280" r:id="rId28"/>
    <p:sldId id="281" r:id="rId29"/>
    <p:sldId id="292" r:id="rId30"/>
    <p:sldId id="262" r:id="rId31"/>
    <p:sldId id="263" r:id="rId32"/>
    <p:sldId id="264" r:id="rId33"/>
    <p:sldId id="282" r:id="rId34"/>
    <p:sldId id="283" r:id="rId35"/>
    <p:sldId id="284" r:id="rId36"/>
    <p:sldId id="285" r:id="rId37"/>
    <p:sldId id="286" r:id="rId38"/>
    <p:sldId id="287" r:id="rId39"/>
    <p:sldId id="288" r:id="rId40"/>
    <p:sldId id="289" r:id="rId41"/>
    <p:sldId id="290" r:id="rId42"/>
    <p:sldId id="291" r:id="rId43"/>
    <p:sldId id="293" r:id="rId44"/>
    <p:sldId id="294" r:id="rId45"/>
    <p:sldId id="298" r:id="rId46"/>
    <p:sldId id="295" r:id="rId47"/>
    <p:sldId id="296" r:id="rId48"/>
    <p:sldId id="297" r:id="rId49"/>
    <p:sldId id="299" r:id="rId50"/>
    <p:sldId id="300" r:id="rId51"/>
    <p:sldId id="265" r:id="rId52"/>
    <p:sldId id="342"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21" r:id="rId66"/>
    <p:sldId id="313" r:id="rId67"/>
    <p:sldId id="314" r:id="rId68"/>
    <p:sldId id="318" r:id="rId69"/>
    <p:sldId id="319" r:id="rId70"/>
    <p:sldId id="320" r:id="rId71"/>
    <p:sldId id="322" r:id="rId72"/>
    <p:sldId id="323" r:id="rId73"/>
    <p:sldId id="324" r:id="rId74"/>
    <p:sldId id="325" r:id="rId75"/>
    <p:sldId id="326" r:id="rId76"/>
    <p:sldId id="315" r:id="rId77"/>
    <p:sldId id="316" r:id="rId78"/>
    <p:sldId id="267" r:id="rId79"/>
    <p:sldId id="327" r:id="rId80"/>
    <p:sldId id="328" r:id="rId81"/>
    <p:sldId id="329" r:id="rId82"/>
    <p:sldId id="330" r:id="rId83"/>
    <p:sldId id="331" r:id="rId84"/>
    <p:sldId id="332" r:id="rId85"/>
    <p:sldId id="34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333"/>
            <p14:sldId id="256"/>
            <p14:sldId id="257"/>
            <p14:sldId id="334"/>
            <p14:sldId id="335"/>
            <p14:sldId id="336"/>
            <p14:sldId id="338"/>
            <p14:sldId id="337"/>
            <p14:sldId id="341"/>
            <p14:sldId id="258"/>
            <p14:sldId id="339"/>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342"/>
            <p14:sldId id="301"/>
            <p14:sldId id="302"/>
            <p14:sldId id="303"/>
            <p14:sldId id="304"/>
            <p14:sldId id="305"/>
            <p14:sldId id="306"/>
            <p14:sldId id="307"/>
            <p14:sldId id="308"/>
            <p14:sldId id="309"/>
            <p14:sldId id="310"/>
            <p14:sldId id="311"/>
            <p14:sldId id="312"/>
            <p14:sldId id="321"/>
            <p14:sldId id="313"/>
            <p14:sldId id="314"/>
            <p14:sldId id="318"/>
            <p14:sldId id="319"/>
            <p14:sldId id="320"/>
            <p14:sldId id="322"/>
            <p14:sldId id="323"/>
            <p14:sldId id="324"/>
            <p14:sldId id="325"/>
            <p14:sldId id="326"/>
            <p14:sldId id="315"/>
            <p14:sldId id="316"/>
            <p14:sldId id="267"/>
            <p14:sldId id="327"/>
            <p14:sldId id="328"/>
            <p14:sldId id="329"/>
            <p14:sldId id="330"/>
            <p14:sldId id="331"/>
            <p14:sldId id="332"/>
            <p14:sldId id="3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62" autoAdjust="0"/>
    <p:restoredTop sz="97384" autoAdjust="0"/>
  </p:normalViewPr>
  <p:slideViewPr>
    <p:cSldViewPr snapToGrid="0">
      <p:cViewPr varScale="1">
        <p:scale>
          <a:sx n="110" d="100"/>
          <a:sy n="110" d="100"/>
        </p:scale>
        <p:origin x="495" y="63"/>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274432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21</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25</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26</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27</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28</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30</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31</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32</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51</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78</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79</a:t>
            </a:fld>
            <a:endParaRPr lang="en-US"/>
          </a:p>
        </p:txBody>
      </p:sp>
    </p:spTree>
    <p:extLst>
      <p:ext uri="{BB962C8B-B14F-4D97-AF65-F5344CB8AC3E}">
        <p14:creationId xmlns:p14="http://schemas.microsoft.com/office/powerpoint/2010/main" val="336719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128090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10</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12</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13</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14</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3399438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il' Abner - Kickapoo Juice">
            <a:hlinkClick r:id="" action="ppaction://media"/>
            <a:extLst>
              <a:ext uri="{FF2B5EF4-FFF2-40B4-BE49-F238E27FC236}">
                <a16:creationId xmlns:a16="http://schemas.microsoft.com/office/drawing/2014/main" id="{C4D74594-F850-4CCC-A00B-3EDD4038D8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2857500"/>
            <a:ext cx="1524000" cy="1143000"/>
          </a:xfrm>
          <a:prstGeom prst="rect">
            <a:avLst/>
          </a:prstGeom>
        </p:spPr>
      </p:pic>
    </p:spTree>
    <p:extLst>
      <p:ext uri="{BB962C8B-B14F-4D97-AF65-F5344CB8AC3E}">
        <p14:creationId xmlns:p14="http://schemas.microsoft.com/office/powerpoint/2010/main" val="271855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7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normAutofit/>
          </a:bodyPr>
          <a:lstStyle/>
          <a:p>
            <a:r>
              <a:rPr lang="en-US" b="1" dirty="0"/>
              <a:t>Sabotage</a:t>
            </a:r>
            <a:r>
              <a:rPr lang="en-US" dirty="0"/>
              <a:t> – Lessons from the CIA:  How not to run your project.</a:t>
            </a:r>
          </a:p>
          <a:p>
            <a:r>
              <a:rPr lang="en-US" b="1" dirty="0"/>
              <a:t>Secrets</a:t>
            </a:r>
            <a:r>
              <a:rPr lang="en-US" dirty="0"/>
              <a:t> – Lessons from DARPA:  How to innovate consistently over time.</a:t>
            </a:r>
          </a:p>
          <a:p>
            <a:r>
              <a:rPr lang="en-US" b="1" dirty="0"/>
              <a:t>Spy planes</a:t>
            </a:r>
            <a:r>
              <a:rPr lang="en-US" dirty="0"/>
              <a:t> – Lessons from Skunkworks Lockheed Martin:  Early examples of agile principles in practice.</a:t>
            </a:r>
          </a:p>
          <a:p>
            <a:r>
              <a:rPr lang="en-US" dirty="0"/>
              <a:t>We need to hustle, though…</a:t>
            </a:r>
          </a:p>
          <a:p>
            <a:r>
              <a:rPr lang="en-US" dirty="0"/>
              <a:t>We’ll check time after the first section.</a:t>
            </a:r>
          </a:p>
        </p:txBody>
      </p:sp>
    </p:spTree>
    <p:extLst>
      <p:ext uri="{BB962C8B-B14F-4D97-AF65-F5344CB8AC3E}">
        <p14:creationId xmlns:p14="http://schemas.microsoft.com/office/powerpoint/2010/main" val="2411206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25EC-E2BF-405A-9EC9-C272B390DFCF}"/>
              </a:ext>
            </a:extLst>
          </p:cNvPr>
          <p:cNvSpPr>
            <a:spLocks noGrp="1"/>
          </p:cNvSpPr>
          <p:nvPr>
            <p:ph type="title"/>
          </p:nvPr>
        </p:nvSpPr>
        <p:spPr/>
        <p:txBody>
          <a:bodyPr/>
          <a:lstStyle/>
          <a:p>
            <a:r>
              <a:rPr lang="en-US" dirty="0"/>
              <a:t>One More Thing</a:t>
            </a:r>
          </a:p>
        </p:txBody>
      </p:sp>
      <p:sp>
        <p:nvSpPr>
          <p:cNvPr id="3" name="Content Placeholder 2">
            <a:extLst>
              <a:ext uri="{FF2B5EF4-FFF2-40B4-BE49-F238E27FC236}">
                <a16:creationId xmlns:a16="http://schemas.microsoft.com/office/drawing/2014/main" id="{85C553C9-4CEA-4015-A002-4FC17B4F317D}"/>
              </a:ext>
            </a:extLst>
          </p:cNvPr>
          <p:cNvSpPr>
            <a:spLocks noGrp="1"/>
          </p:cNvSpPr>
          <p:nvPr>
            <p:ph idx="1"/>
          </p:nvPr>
        </p:nvSpPr>
        <p:spPr/>
        <p:txBody>
          <a:bodyPr/>
          <a:lstStyle/>
          <a:p>
            <a:r>
              <a:rPr lang="en-US" dirty="0"/>
              <a:t>Nothing original, here.</a:t>
            </a:r>
          </a:p>
          <a:p>
            <a:r>
              <a:rPr lang="en-US" dirty="0"/>
              <a:t>You can find all this information online and in published books.</a:t>
            </a:r>
          </a:p>
          <a:p>
            <a:r>
              <a:rPr lang="en-US" dirty="0"/>
              <a:t>Book references are at the end.</a:t>
            </a:r>
          </a:p>
        </p:txBody>
      </p:sp>
    </p:spTree>
    <p:extLst>
      <p:ext uri="{BB962C8B-B14F-4D97-AF65-F5344CB8AC3E}">
        <p14:creationId xmlns:p14="http://schemas.microsoft.com/office/powerpoint/2010/main" val="126125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sp>
        <p:nvSpPr>
          <p:cNvPr id="1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lnSpcReduction="10000"/>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7012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sp>
        <p:nvSpPr>
          <p:cNvPr id="74" name="Freeform: Shape 7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sp>
        <p:nvSpPr>
          <p:cNvPr id="140" name="Freeform: Shape 13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lnSpcReduction="1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spTree>
    <p:extLst>
      <p:ext uri="{BB962C8B-B14F-4D97-AF65-F5344CB8AC3E}">
        <p14:creationId xmlns:p14="http://schemas.microsoft.com/office/powerpoint/2010/main" val="376267239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7575" y="1825625"/>
            <a:ext cx="7816850" cy="4351338"/>
          </a:xfrm>
        </p:spPr>
      </p:pic>
    </p:spTree>
    <p:extLst>
      <p:ext uri="{BB962C8B-B14F-4D97-AF65-F5344CB8AC3E}">
        <p14:creationId xmlns:p14="http://schemas.microsoft.com/office/powerpoint/2010/main" val="900033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C1A0-2AC7-42BB-9F39-A5D03F704DD8}"/>
              </a:ext>
            </a:extLst>
          </p:cNvPr>
          <p:cNvSpPr>
            <a:spLocks noGrp="1"/>
          </p:cNvSpPr>
          <p:nvPr>
            <p:ph type="title"/>
          </p:nvPr>
        </p:nvSpPr>
        <p:spPr>
          <a:xfrm>
            <a:off x="838200" y="365125"/>
            <a:ext cx="10515600" cy="1325563"/>
          </a:xfrm>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F0DE4D3F-4C97-47BE-8DD8-1E6D510AE067}"/>
              </a:ext>
            </a:extLst>
          </p:cNvPr>
          <p:cNvSpPr>
            <a:spLocks noGrp="1"/>
          </p:cNvSpPr>
          <p:nvPr>
            <p:ph idx="1"/>
          </p:nvPr>
        </p:nvSpPr>
        <p:spPr>
          <a:xfrm>
            <a:off x="838200" y="1825625"/>
            <a:ext cx="10515600" cy="4351338"/>
          </a:xfrm>
        </p:spPr>
        <p:txBody>
          <a:bodyPr/>
          <a:lstStyle/>
          <a:p>
            <a:r>
              <a:rPr lang="en-US" dirty="0"/>
              <a:t>Coding for a living since 1993.</a:t>
            </a:r>
          </a:p>
          <a:p>
            <a:r>
              <a:rPr lang="en-US" dirty="0"/>
              <a:t>Can bicycle downhill with unflagging speed.</a:t>
            </a:r>
          </a:p>
          <a:p>
            <a:r>
              <a:rPr lang="en-US" dirty="0"/>
              <a:t>Agile since before “Agile” was a thing.</a:t>
            </a:r>
          </a:p>
          <a:p>
            <a:r>
              <a:rPr lang="en-US" dirty="0"/>
              <a:t>Embracing change since 1999.</a:t>
            </a:r>
          </a:p>
          <a:p>
            <a:r>
              <a:rPr lang="en-US" dirty="0"/>
              <a:t>Extreme Programming All the Way, Baby!</a:t>
            </a:r>
            <a:br>
              <a:rPr lang="en-US" dirty="0"/>
            </a:br>
            <a:endParaRPr lang="en-US" dirty="0"/>
          </a:p>
        </p:txBody>
      </p:sp>
      <p:pic>
        <p:nvPicPr>
          <p:cNvPr id="1026" name="Picture 2" descr="https://images-na.ssl-images-amazon.com/images/I/416Y8MS65TL._SX377_BO1,204,203,200_.jpg">
            <a:extLst>
              <a:ext uri="{FF2B5EF4-FFF2-40B4-BE49-F238E27FC236}">
                <a16:creationId xmlns:a16="http://schemas.microsoft.com/office/drawing/2014/main" id="{67750828-A35E-43FF-97B8-0A666F83E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7952" y="1861050"/>
            <a:ext cx="3422583" cy="42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9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3044821468"/>
              </p:ext>
            </p:extLst>
          </p:nvPr>
        </p:nvGraphicFramePr>
        <p:xfrm>
          <a:off x="838200" y="1825625"/>
          <a:ext cx="10515600" cy="399880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923372827"/>
                    </a:ext>
                  </a:extLst>
                </a:gridCol>
                <a:gridCol w="2628900">
                  <a:extLst>
                    <a:ext uri="{9D8B030D-6E8A-4147-A177-3AD203B41FA5}">
                      <a16:colId xmlns:a16="http://schemas.microsoft.com/office/drawing/2014/main" val="3052487305"/>
                    </a:ext>
                  </a:extLst>
                </a:gridCol>
                <a:gridCol w="2628900">
                  <a:extLst>
                    <a:ext uri="{9D8B030D-6E8A-4147-A177-3AD203B41FA5}">
                      <a16:colId xmlns:a16="http://schemas.microsoft.com/office/drawing/2014/main" val="3383599979"/>
                    </a:ext>
                  </a:extLst>
                </a:gridCol>
                <a:gridCol w="2628900">
                  <a:extLst>
                    <a:ext uri="{9D8B030D-6E8A-4147-A177-3AD203B41FA5}">
                      <a16:colId xmlns:a16="http://schemas.microsoft.com/office/drawing/2014/main" val="1798084436"/>
                    </a:ext>
                  </a:extLst>
                </a:gridCol>
              </a:tblGrid>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75000"/>
                        <a:lumOff val="25000"/>
                      </a:schemeClr>
                    </a:solidFill>
                  </a:tcPr>
                </a:tc>
                <a:tc gridSpan="2">
                  <a:txBody>
                    <a:bodyPr/>
                    <a:lstStyle/>
                    <a:p>
                      <a:pPr algn="ctr"/>
                      <a:r>
                        <a:rPr lang="en-US" sz="2800" dirty="0"/>
                        <a:t>Solves Immediate Problems?</a:t>
                      </a:r>
                    </a:p>
                  </a:txBody>
                  <a:tcPr anchor="ctr"/>
                </a:tc>
                <a:tc hMerge="1">
                  <a:txBody>
                    <a:bodyPr/>
                    <a:lstStyle/>
                    <a:p>
                      <a:endParaRPr lang="en-US" dirty="0"/>
                    </a:p>
                  </a:txBody>
                  <a:tcPr/>
                </a:tc>
                <a:extLst>
                  <a:ext uri="{0D108BD9-81ED-4DB2-BD59-A6C34878D82A}">
                    <a16:rowId xmlns:a16="http://schemas.microsoft.com/office/drawing/2014/main" val="651301207"/>
                  </a:ext>
                </a:extLst>
              </a:tr>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50000"/>
                        <a:lumOff val="50000"/>
                      </a:schemeClr>
                    </a:solidFill>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800" b="1" dirty="0"/>
                        <a:t>Yes</a:t>
                      </a:r>
                    </a:p>
                  </a:txBody>
                  <a:tcPr anchor="ctr">
                    <a:solidFill>
                      <a:schemeClr val="tx1">
                        <a:lumMod val="50000"/>
                        <a:lumOff val="50000"/>
                      </a:schemeClr>
                    </a:solidFill>
                  </a:tcPr>
                </a:tc>
                <a:extLst>
                  <a:ext uri="{0D108BD9-81ED-4DB2-BD59-A6C34878D82A}">
                    <a16:rowId xmlns:a16="http://schemas.microsoft.com/office/drawing/2014/main" val="1090617295"/>
                  </a:ext>
                </a:extLst>
              </a:tr>
              <a:tr h="1460431">
                <a:tc rowSpan="2">
                  <a:txBody>
                    <a:bodyPr/>
                    <a:lstStyle/>
                    <a:p>
                      <a:pPr algn="ctr"/>
                      <a:r>
                        <a:rPr lang="en-US" sz="3200" b="1" dirty="0">
                          <a:solidFill>
                            <a:schemeClr val="bg1"/>
                          </a:solidFill>
                        </a:rPr>
                        <a:t>Increases Fundamental Knowledge?</a:t>
                      </a:r>
                    </a:p>
                  </a:txBody>
                  <a:tcPr anchor="ctr">
                    <a:solidFill>
                      <a:schemeClr val="tx1"/>
                    </a:solidFill>
                  </a:tcPr>
                </a:tc>
                <a:tc>
                  <a:txBody>
                    <a:bodyPr/>
                    <a:lstStyle/>
                    <a:p>
                      <a:pPr algn="ctr"/>
                      <a:r>
                        <a:rPr lang="en-US" sz="2800" b="1" dirty="0"/>
                        <a:t>Yes</a:t>
                      </a:r>
                    </a:p>
                  </a:txBody>
                  <a:tcPr anchor="ctr">
                    <a:solidFill>
                      <a:schemeClr val="tx1">
                        <a:lumMod val="50000"/>
                        <a:lumOff val="50000"/>
                      </a:schemeClr>
                    </a:solidFill>
                  </a:tcPr>
                </a:tc>
                <a:tc>
                  <a:txBody>
                    <a:bodyPr/>
                    <a:lstStyle/>
                    <a:p>
                      <a:pPr algn="ctr"/>
                      <a:r>
                        <a:rPr lang="en-US" sz="2400" b="1" dirty="0"/>
                        <a:t>Purse Basic Research</a:t>
                      </a:r>
                    </a:p>
                  </a:txBody>
                  <a:tcPr anchor="ctr">
                    <a:solidFill>
                      <a:schemeClr val="accent4">
                        <a:lumMod val="40000"/>
                        <a:lumOff val="60000"/>
                      </a:schemeClr>
                    </a:solidFill>
                  </a:tcPr>
                </a:tc>
                <a:tc>
                  <a:txBody>
                    <a:bodyPr/>
                    <a:lstStyle/>
                    <a:p>
                      <a:pPr algn="ctr"/>
                      <a:r>
                        <a:rPr lang="en-US" sz="2400" b="1" dirty="0"/>
                        <a:t>Use-inspired basic research</a:t>
                      </a:r>
                    </a:p>
                  </a:txBody>
                  <a:tcPr anchor="ctr">
                    <a:solidFill>
                      <a:schemeClr val="accent6">
                        <a:lumMod val="40000"/>
                        <a:lumOff val="60000"/>
                      </a:schemeClr>
                    </a:solidFill>
                  </a:tcPr>
                </a:tc>
                <a:extLst>
                  <a:ext uri="{0D108BD9-81ED-4DB2-BD59-A6C34878D82A}">
                    <a16:rowId xmlns:a16="http://schemas.microsoft.com/office/drawing/2014/main" val="3890742324"/>
                  </a:ext>
                </a:extLst>
              </a:tr>
              <a:tr h="846123">
                <a:tc vMerge="1">
                  <a:txBody>
                    <a:bodyPr/>
                    <a:lstStyle/>
                    <a:p>
                      <a:endParaRPr lang="en-US" dirty="0"/>
                    </a:p>
                  </a:txBody>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anchor="ctr">
                    <a:solidFill>
                      <a:schemeClr val="accent2">
                        <a:lumMod val="40000"/>
                        <a:lumOff val="60000"/>
                      </a:schemeClr>
                    </a:solidFill>
                  </a:tcPr>
                </a:tc>
                <a:tc>
                  <a:txBody>
                    <a:bodyPr/>
                    <a:lstStyle/>
                    <a:p>
                      <a:pPr algn="ctr"/>
                      <a:r>
                        <a:rPr lang="en-US" sz="2400" b="1" dirty="0"/>
                        <a:t>Pure applied research</a:t>
                      </a:r>
                    </a:p>
                  </a:txBody>
                  <a:tcPr anchor="ctr">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35E1-D8E7-4E76-BD08-BB3D4A4D999E}"/>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654B6EC8-2D35-4C9A-8D9B-E829A9A625BF}"/>
              </a:ext>
            </a:extLst>
          </p:cNvPr>
          <p:cNvSpPr>
            <a:spLocks noGrp="1"/>
          </p:cNvSpPr>
          <p:nvPr>
            <p:ph idx="1"/>
          </p:nvPr>
        </p:nvSpPr>
        <p:spPr/>
        <p:txBody>
          <a:bodyPr/>
          <a:lstStyle/>
          <a:p>
            <a:r>
              <a:rPr lang="en-US" dirty="0"/>
              <a:t>I only pair program with </a:t>
            </a:r>
            <a:r>
              <a:rPr lang="en-US" dirty="0" err="1"/>
              <a:t>Rastafarans</a:t>
            </a:r>
            <a:r>
              <a:rPr lang="en-US" dirty="0"/>
              <a:t> who can touch type.</a:t>
            </a:r>
          </a:p>
          <a:p>
            <a:r>
              <a:rPr lang="en-US" dirty="0"/>
              <a:t>You thought I was kidding.  That’s cute:</a:t>
            </a:r>
            <a:br>
              <a:rPr lang="en-US" dirty="0"/>
            </a:br>
            <a:endParaRPr lang="en-US" dirty="0"/>
          </a:p>
        </p:txBody>
      </p:sp>
      <p:pic>
        <p:nvPicPr>
          <p:cNvPr id="6" name="Picture 5" descr="A close up of a computer&#10;&#10;Description automatically generated">
            <a:extLst>
              <a:ext uri="{FF2B5EF4-FFF2-40B4-BE49-F238E27FC236}">
                <a16:creationId xmlns:a16="http://schemas.microsoft.com/office/drawing/2014/main" id="{A0594A56-73FF-420B-8D91-48624DC2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13" y="2749453"/>
            <a:ext cx="4749929" cy="3562447"/>
          </a:xfrm>
          <a:prstGeom prst="rect">
            <a:avLst/>
          </a:prstGeom>
        </p:spPr>
      </p:pic>
    </p:spTree>
    <p:extLst>
      <p:ext uri="{BB962C8B-B14F-4D97-AF65-F5344CB8AC3E}">
        <p14:creationId xmlns:p14="http://schemas.microsoft.com/office/powerpoint/2010/main" val="13527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lnSpcReduction="10000"/>
          </a:bodyPr>
          <a:lstStyle/>
          <a:p>
            <a:r>
              <a:rPr lang="en-US" dirty="0"/>
              <a:t>Focused on individuals and interactions.</a:t>
            </a:r>
          </a:p>
          <a:p>
            <a:r>
              <a:rPr lang="en-US" dirty="0"/>
              <a:t>Focused on a working, practical, result.</a:t>
            </a:r>
          </a:p>
          <a:p>
            <a:r>
              <a:rPr lang="en-US" dirty="0"/>
              <a:t>Focused on collaboration.</a:t>
            </a:r>
          </a:p>
          <a:p>
            <a:r>
              <a:rPr lang="en-US" dirty="0"/>
              <a:t>Build projects around well-supported, motivated </a:t>
            </a:r>
            <a:r>
              <a:rPr lang="en-US" dirty="0" err="1"/>
              <a:t>induvials</a:t>
            </a:r>
            <a:r>
              <a:rPr lang="en-US" dirty="0"/>
              <a:t>.</a:t>
            </a:r>
          </a:p>
          <a:p>
            <a:r>
              <a:rPr lang="en-US" dirty="0"/>
              <a:t>Focused on face-to-face conversations.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Focus on effectiveness at </a:t>
            </a:r>
            <a:r>
              <a:rPr lang="en-US"/>
              <a:t>regular intervals.</a:t>
            </a:r>
            <a:endParaRPr lang="en-US" dirty="0"/>
          </a:p>
        </p:txBody>
      </p:sp>
    </p:spTree>
    <p:extLst>
      <p:ext uri="{BB962C8B-B14F-4D97-AF65-F5344CB8AC3E}">
        <p14:creationId xmlns:p14="http://schemas.microsoft.com/office/powerpoint/2010/main" val="817034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DE5D-D0FC-4355-9170-BCE22D46D10A}"/>
              </a:ext>
            </a:extLst>
          </p:cNvPr>
          <p:cNvSpPr>
            <a:spLocks noGrp="1"/>
          </p:cNvSpPr>
          <p:nvPr>
            <p:ph type="title"/>
          </p:nvPr>
        </p:nvSpPr>
        <p:spPr/>
        <p:txBody>
          <a:bodyPr/>
          <a:lstStyle/>
          <a:p>
            <a:r>
              <a:rPr lang="en-US" dirty="0"/>
              <a:t>A Little About the Skunk Works</a:t>
            </a:r>
          </a:p>
        </p:txBody>
      </p:sp>
      <p:sp>
        <p:nvSpPr>
          <p:cNvPr id="3" name="Content Placeholder 2">
            <a:extLst>
              <a:ext uri="{FF2B5EF4-FFF2-40B4-BE49-F238E27FC236}">
                <a16:creationId xmlns:a16="http://schemas.microsoft.com/office/drawing/2014/main" id="{A90745F9-EA3B-47D3-B27F-48569FE096B6}"/>
              </a:ext>
            </a:extLst>
          </p:cNvPr>
          <p:cNvSpPr>
            <a:spLocks noGrp="1"/>
          </p:cNvSpPr>
          <p:nvPr>
            <p:ph idx="1"/>
          </p:nvPr>
        </p:nvSpPr>
        <p:spPr/>
        <p:txBody>
          <a:bodyPr/>
          <a:lstStyle/>
          <a:p>
            <a:r>
              <a:rPr lang="en-US" dirty="0"/>
              <a:t>Created During the Stress of WWII</a:t>
            </a:r>
          </a:p>
          <a:p>
            <a:r>
              <a:rPr lang="en-US" dirty="0"/>
              <a:t>Develop a reputation for being “on time and under budget”</a:t>
            </a:r>
          </a:p>
          <a:p>
            <a:r>
              <a:rPr lang="en-US" dirty="0"/>
              <a:t>Maintained that reputation for a long time</a:t>
            </a:r>
          </a:p>
          <a:p>
            <a:r>
              <a:rPr lang="en-US" dirty="0"/>
              <a:t>Not so much these days…</a:t>
            </a:r>
          </a:p>
        </p:txBody>
      </p:sp>
    </p:spTree>
    <p:extLst>
      <p:ext uri="{BB962C8B-B14F-4D97-AF65-F5344CB8AC3E}">
        <p14:creationId xmlns:p14="http://schemas.microsoft.com/office/powerpoint/2010/main" val="3821295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38 Lightning">
            <a:extLst>
              <a:ext uri="{FF2B5EF4-FFF2-40B4-BE49-F238E27FC236}">
                <a16:creationId xmlns:a16="http://schemas.microsoft.com/office/drawing/2014/main" id="{72C9E586-E06A-4E2E-A920-5432C91682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964" b="10514"/>
          <a:stretch/>
        </p:blipFill>
        <p:spPr bwMode="auto">
          <a:xfrm>
            <a:off x="20" y="451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9175A-9CC8-4818-B5A3-774106E9180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P-38 Lightning</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1" name="Picture 2" descr="https://www.lockheedmartin.com/content/dam/lockheed-martin/eo/photo/historical-programs/p80/p-80-lead.jpg.pc-adaptive.full.medium.jpeg">
            <a:extLst>
              <a:ext uri="{FF2B5EF4-FFF2-40B4-BE49-F238E27FC236}">
                <a16:creationId xmlns:a16="http://schemas.microsoft.com/office/drawing/2014/main" id="{7AA993A5-9303-4B8A-9DE6-BD12D1291E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461" b="85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1ED5A-6455-4095-94A1-ACD8BA2675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P-80 Shooting Star</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448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upload.wikimedia.org/wikipedia/commons/d/de/Lockheed_XF-104_%28modified%29.jpg">
            <a:extLst>
              <a:ext uri="{FF2B5EF4-FFF2-40B4-BE49-F238E27FC236}">
                <a16:creationId xmlns:a16="http://schemas.microsoft.com/office/drawing/2014/main" id="{8710FE3B-3423-452E-A2B3-6C945E88B21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842" b="21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F-104 Starfighter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33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d262ilb51hltx0.cloudfront.net/max/2000/1*ivp0i494gc5LTYDKoZFM-g.jpeg">
            <a:extLst>
              <a:ext uri="{FF2B5EF4-FFF2-40B4-BE49-F238E27FC236}">
                <a16:creationId xmlns:a16="http://schemas.microsoft.com/office/drawing/2014/main" id="{552BEEBE-365A-41DA-BF16-5D065ACD052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56" b="103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U-2 Spy 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681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pload.wikimedia.org/wikipedia/commons/2/29/X-26_sailplane.jpg">
            <a:extLst>
              <a:ext uri="{FF2B5EF4-FFF2-40B4-BE49-F238E27FC236}">
                <a16:creationId xmlns:a16="http://schemas.microsoft.com/office/drawing/2014/main" id="{D41AE58E-3BF7-4448-80CC-5D945CB7D0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65" b="140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X-26 Sailplane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165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3" name="Picture 2" descr="https://upload.wikimedia.org/wikipedia/commons/0/04/A12-flying.jpg">
            <a:extLst>
              <a:ext uri="{FF2B5EF4-FFF2-40B4-BE49-F238E27FC236}">
                <a16:creationId xmlns:a16="http://schemas.microsoft.com/office/drawing/2014/main" id="{67AD213D-609A-4D2B-8F7B-4003223826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787" b="1145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A-12</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880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https://www.lockheedmartin.com/content/dam/lockheed-martin/eo/photo/historical-programs/creating-the-blackbird/SR-71-two-in-fog-lead.jpg.pc-adaptive.full.medium.jpeg">
            <a:extLst>
              <a:ext uri="{FF2B5EF4-FFF2-40B4-BE49-F238E27FC236}">
                <a16:creationId xmlns:a16="http://schemas.microsoft.com/office/drawing/2014/main" id="{FFFD99A6-631F-4615-A2FB-874E4792BD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SR-71</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956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6B92F-4EEB-4F54-966E-901D3B89E7C7}"/>
              </a:ext>
            </a:extLst>
          </p:cNvPr>
          <p:cNvSpPr>
            <a:spLocks noGrp="1"/>
          </p:cNvSpPr>
          <p:nvPr>
            <p:ph type="title"/>
          </p:nvPr>
        </p:nvSpPr>
        <p:spPr/>
        <p:txBody>
          <a:bodyPr/>
          <a:lstStyle/>
          <a:p>
            <a:r>
              <a:rPr lang="en-US" dirty="0"/>
              <a:t>Obligatory Presenter Slides:  Eric Burcham</a:t>
            </a:r>
          </a:p>
        </p:txBody>
      </p:sp>
      <p:sp>
        <p:nvSpPr>
          <p:cNvPr id="3" name="Content Placeholder 2">
            <a:extLst>
              <a:ext uri="{FF2B5EF4-FFF2-40B4-BE49-F238E27FC236}">
                <a16:creationId xmlns:a16="http://schemas.microsoft.com/office/drawing/2014/main" id="{EF4F6357-AA18-47D0-8349-CD45E6749B94}"/>
              </a:ext>
            </a:extLst>
          </p:cNvPr>
          <p:cNvSpPr>
            <a:spLocks noGrp="1"/>
          </p:cNvSpPr>
          <p:nvPr>
            <p:ph idx="1"/>
          </p:nvPr>
        </p:nvSpPr>
        <p:spPr/>
        <p:txBody>
          <a:bodyPr/>
          <a:lstStyle/>
          <a:p>
            <a:r>
              <a:rPr lang="en-US" dirty="0"/>
              <a:t>OK, I lied.  I have a keyboard for mortals, too.</a:t>
            </a:r>
          </a:p>
          <a:p>
            <a:endParaRPr lang="en-US" dirty="0"/>
          </a:p>
        </p:txBody>
      </p:sp>
      <p:pic>
        <p:nvPicPr>
          <p:cNvPr id="5" name="Picture 4" descr="A computer&#10;&#10;Description automatically generated">
            <a:extLst>
              <a:ext uri="{FF2B5EF4-FFF2-40B4-BE49-F238E27FC236}">
                <a16:creationId xmlns:a16="http://schemas.microsoft.com/office/drawing/2014/main" id="{4C5A6022-B758-489C-B72D-4E86F98EB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83613" y="2317782"/>
            <a:ext cx="5325491" cy="3994118"/>
          </a:xfrm>
          <a:prstGeom prst="rect">
            <a:avLst/>
          </a:prstGeom>
        </p:spPr>
      </p:pic>
    </p:spTree>
    <p:extLst>
      <p:ext uri="{BB962C8B-B14F-4D97-AF65-F5344CB8AC3E}">
        <p14:creationId xmlns:p14="http://schemas.microsoft.com/office/powerpoint/2010/main" val="893238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https://images-na.ssl-images-amazon.com/images/I/71ln8yey9KL._SL1500_.jpg">
            <a:extLst>
              <a:ext uri="{FF2B5EF4-FFF2-40B4-BE49-F238E27FC236}">
                <a16:creationId xmlns:a16="http://schemas.microsoft.com/office/drawing/2014/main" id="{603C9B4A-C198-44E1-9B2D-FD99DCC3C29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47" b="84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D-21 Surveillance Drone (</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57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https://upload.wikimedia.org/wikipedia/commons/a/a1/F-117_Nighthawk_Front.jpg">
            <a:extLst>
              <a:ext uri="{FF2B5EF4-FFF2-40B4-BE49-F238E27FC236}">
                <a16:creationId xmlns:a16="http://schemas.microsoft.com/office/drawing/2014/main" id="{160DEF3F-7AD8-4AA4-9537-FA1DAE6272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216" b="55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F-117 Nighthawk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1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https://upload.wikimedia.org/wikipedia/commons/4/46/Lockheed_Martin_F-22A_Raptor_JSOH.jpg">
            <a:extLst>
              <a:ext uri="{FF2B5EF4-FFF2-40B4-BE49-F238E27FC236}">
                <a16:creationId xmlns:a16="http://schemas.microsoft.com/office/drawing/2014/main" id="{DC9C7C9E-97F8-4045-8F31-B5FAD82400B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488" b="89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F-22 Raptor</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06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https://www.lockheedmartin.com/content/dam/lockheed-martin/rms/photo/desert-hawk/Desert-Hawk-III.jpg.pc-adaptive.full.medium.jpeg">
            <a:extLst>
              <a:ext uri="{FF2B5EF4-FFF2-40B4-BE49-F238E27FC236}">
                <a16:creationId xmlns:a16="http://schemas.microsoft.com/office/drawing/2014/main" id="{03272519-BFDC-469F-B470-C1F0D0BCC19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84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Desert Hawk</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26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https://imagesvc.timeincapp.com/v3/foundry/image/?q=60&amp;url=https%3A%2F%2Fs3.amazonaws.com%2Fthe-drive-staging%2Fmessage-editor%252F1528240651326-adad1111c.jpg">
            <a:extLst>
              <a:ext uri="{FF2B5EF4-FFF2-40B4-BE49-F238E27FC236}">
                <a16:creationId xmlns:a16="http://schemas.microsoft.com/office/drawing/2014/main" id="{0C06902A-485B-437F-A96F-40E8C65F344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118" r="4326" b="-1"/>
          <a:stretch/>
        </p:blipFill>
        <p:spPr bwMode="auto">
          <a:xfrm>
            <a:off x="20" y="-4494"/>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RQ-170 Sentinel</a:t>
            </a:r>
          </a:p>
        </p:txBody>
      </p:sp>
      <p:cxnSp>
        <p:nvCxnSpPr>
          <p:cNvPr id="79" name="Straight Connector 7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0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https://s.hswstatic.com/gif/area-51-orig.jpg">
            <a:extLst>
              <a:ext uri="{FF2B5EF4-FFF2-40B4-BE49-F238E27FC236}">
                <a16:creationId xmlns:a16="http://schemas.microsoft.com/office/drawing/2014/main" id="{4DA45F73-A58A-4AB1-A738-E86FD565796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41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55B59-8DB6-4B6D-9AFD-58088844B35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Area 51 and Many, Many Conspiracy Theories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978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966A-1CDF-478A-BC4F-998E301EBEC7}"/>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894A31C6-929E-460F-B0E7-6902D357A0C8}"/>
              </a:ext>
            </a:extLst>
          </p:cNvPr>
          <p:cNvSpPr>
            <a:spLocks noGrp="1"/>
          </p:cNvSpPr>
          <p:nvPr>
            <p:ph idx="1"/>
          </p:nvPr>
        </p:nvSpPr>
        <p:spPr/>
        <p:txBody>
          <a:bodyPr>
            <a:normAutofit/>
          </a:bodyPr>
          <a:lstStyle/>
          <a:p>
            <a:r>
              <a:rPr lang="en-US" dirty="0"/>
              <a:t>This is just one example, but it is the </a:t>
            </a:r>
            <a:r>
              <a:rPr lang="en-US"/>
              <a:t>first example</a:t>
            </a:r>
          </a:p>
          <a:p>
            <a:r>
              <a:rPr lang="en-US"/>
              <a:t>United </a:t>
            </a:r>
            <a:r>
              <a:rPr lang="en-US" dirty="0"/>
              <a:t>States’ first jet fighter.</a:t>
            </a:r>
          </a:p>
          <a:p>
            <a:r>
              <a:rPr lang="en-US" dirty="0"/>
              <a:t>Letter of intent signed on June 8, 1943</a:t>
            </a:r>
          </a:p>
          <a:p>
            <a:r>
              <a:rPr lang="en-US" dirty="0"/>
              <a:t>Kelly Johnson had 180 days to deliver</a:t>
            </a:r>
          </a:p>
          <a:p>
            <a:r>
              <a:rPr lang="en-US" dirty="0"/>
              <a:t>Lockheed already producing P-38, B-17, Hudson Bomber, Lodestar, and </a:t>
            </a:r>
            <a:r>
              <a:rPr lang="en-US" dirty="0" err="1"/>
              <a:t>Venturas</a:t>
            </a:r>
            <a:r>
              <a:rPr lang="en-US" dirty="0"/>
              <a:t> totaling 28 aircraft </a:t>
            </a:r>
            <a:r>
              <a:rPr lang="en-US" i="1" dirty="0"/>
              <a:t>per day</a:t>
            </a:r>
            <a:r>
              <a:rPr lang="en-US" dirty="0"/>
              <a:t>.</a:t>
            </a:r>
          </a:p>
          <a:p>
            <a:r>
              <a:rPr lang="en-US" dirty="0"/>
              <a:t>Three shifts, 6 days per week.</a:t>
            </a:r>
          </a:p>
          <a:p>
            <a:r>
              <a:rPr lang="en-US" dirty="0"/>
              <a:t>Lots of work on Sundays, too.</a:t>
            </a:r>
          </a:p>
        </p:txBody>
      </p:sp>
    </p:spTree>
    <p:extLst>
      <p:ext uri="{BB962C8B-B14F-4D97-AF65-F5344CB8AC3E}">
        <p14:creationId xmlns:p14="http://schemas.microsoft.com/office/powerpoint/2010/main" val="2161949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a:bodyPr>
          <a:lstStyle/>
          <a:p>
            <a:r>
              <a:rPr lang="en-US" dirty="0"/>
              <a:t>No spare engineers</a:t>
            </a:r>
          </a:p>
          <a:p>
            <a:r>
              <a:rPr lang="en-US" dirty="0"/>
              <a:t>No spare machinery</a:t>
            </a:r>
          </a:p>
          <a:p>
            <a:r>
              <a:rPr lang="en-US" dirty="0"/>
              <a:t>No available space</a:t>
            </a:r>
          </a:p>
          <a:p>
            <a:r>
              <a:rPr lang="en-US" dirty="0"/>
              <a:t>No engines</a:t>
            </a:r>
          </a:p>
          <a:p>
            <a:r>
              <a:rPr lang="en-US" dirty="0"/>
              <a:t>They had blockers of </a:t>
            </a:r>
            <a:r>
              <a:rPr lang="en-US" i="1" dirty="0"/>
              <a:t>every imaginable kind</a:t>
            </a:r>
            <a:r>
              <a:rPr lang="en-US" dirty="0"/>
              <a:t>.</a:t>
            </a:r>
          </a:p>
          <a:p>
            <a:r>
              <a:rPr lang="en-US" dirty="0"/>
              <a:t>Thus, the </a:t>
            </a:r>
            <a:r>
              <a:rPr lang="en-US" b="1" dirty="0"/>
              <a:t>scrum master</a:t>
            </a:r>
            <a:r>
              <a:rPr lang="en-US" dirty="0"/>
              <a:t> was invented.</a:t>
            </a:r>
          </a:p>
          <a:p>
            <a:endParaRPr lang="en-US" dirty="0"/>
          </a:p>
          <a:p>
            <a:endParaRPr lang="en-US" dirty="0"/>
          </a:p>
        </p:txBody>
      </p:sp>
    </p:spTree>
    <p:extLst>
      <p:ext uri="{BB962C8B-B14F-4D97-AF65-F5344CB8AC3E}">
        <p14:creationId xmlns:p14="http://schemas.microsoft.com/office/powerpoint/2010/main" val="6032428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76E6-BC61-47F0-9C04-4AA3BB28064C}"/>
              </a:ext>
            </a:extLst>
          </p:cNvPr>
          <p:cNvSpPr>
            <a:spLocks noGrp="1"/>
          </p:cNvSpPr>
          <p:nvPr>
            <p:ph type="title"/>
          </p:nvPr>
        </p:nvSpPr>
        <p:spPr/>
        <p:txBody>
          <a:bodyPr/>
          <a:lstStyle/>
          <a:p>
            <a:r>
              <a:rPr lang="en-US" dirty="0"/>
              <a:t>Story of the P-80:  Outcome</a:t>
            </a:r>
          </a:p>
        </p:txBody>
      </p:sp>
      <p:sp>
        <p:nvSpPr>
          <p:cNvPr id="3" name="Content Placeholder 2">
            <a:extLst>
              <a:ext uri="{FF2B5EF4-FFF2-40B4-BE49-F238E27FC236}">
                <a16:creationId xmlns:a16="http://schemas.microsoft.com/office/drawing/2014/main" id="{89D57D8B-D7C0-4AD3-BC2B-BE3A77C6B3E2}"/>
              </a:ext>
            </a:extLst>
          </p:cNvPr>
          <p:cNvSpPr>
            <a:spLocks noGrp="1"/>
          </p:cNvSpPr>
          <p:nvPr>
            <p:ph idx="1"/>
          </p:nvPr>
        </p:nvSpPr>
        <p:spPr/>
        <p:txBody>
          <a:bodyPr/>
          <a:lstStyle/>
          <a:p>
            <a:r>
              <a:rPr lang="en-US" dirty="0"/>
              <a:t>Letter of intent signed on June 8, 1943</a:t>
            </a:r>
          </a:p>
          <a:p>
            <a:r>
              <a:rPr lang="en-US" dirty="0"/>
              <a:t>Kelly Johnson had 180 days to deliver</a:t>
            </a:r>
          </a:p>
          <a:p>
            <a:r>
              <a:rPr lang="en-US" dirty="0"/>
              <a:t>Anybody want to guess how long it took?</a:t>
            </a:r>
          </a:p>
          <a:p>
            <a:r>
              <a:rPr lang="en-US" dirty="0"/>
              <a:t>First flight on January 8, 1944</a:t>
            </a:r>
          </a:p>
          <a:p>
            <a:r>
              <a:rPr lang="en-US" dirty="0"/>
              <a:t>Aircraft flew 502 MPH.</a:t>
            </a:r>
          </a:p>
          <a:p>
            <a:r>
              <a:rPr lang="en-US" dirty="0"/>
              <a:t>That was </a:t>
            </a:r>
            <a:r>
              <a:rPr lang="en-US" b="1" dirty="0"/>
              <a:t>day 143</a:t>
            </a:r>
            <a:r>
              <a:rPr lang="en-US" dirty="0"/>
              <a:t> of the project</a:t>
            </a:r>
          </a:p>
          <a:p>
            <a:r>
              <a:rPr lang="en-US" dirty="0"/>
              <a:t>So… how did he do it?</a:t>
            </a:r>
          </a:p>
          <a:p>
            <a:endParaRPr lang="en-US" dirty="0"/>
          </a:p>
        </p:txBody>
      </p:sp>
    </p:spTree>
    <p:extLst>
      <p:ext uri="{BB962C8B-B14F-4D97-AF65-F5344CB8AC3E}">
        <p14:creationId xmlns:p14="http://schemas.microsoft.com/office/powerpoint/2010/main" val="37405816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62A8-2EFD-4EB5-BBC2-F89E6230A9A3}"/>
              </a:ext>
            </a:extLst>
          </p:cNvPr>
          <p:cNvSpPr>
            <a:spLocks noGrp="1"/>
          </p:cNvSpPr>
          <p:nvPr>
            <p:ph type="title"/>
          </p:nvPr>
        </p:nvSpPr>
        <p:spPr/>
        <p:txBody>
          <a:bodyPr/>
          <a:lstStyle/>
          <a:p>
            <a:r>
              <a:rPr lang="en-US" dirty="0"/>
              <a:t>Story of the P-80:  Creating Space</a:t>
            </a:r>
          </a:p>
        </p:txBody>
      </p:sp>
      <p:sp>
        <p:nvSpPr>
          <p:cNvPr id="3" name="Content Placeholder 2">
            <a:extLst>
              <a:ext uri="{FF2B5EF4-FFF2-40B4-BE49-F238E27FC236}">
                <a16:creationId xmlns:a16="http://schemas.microsoft.com/office/drawing/2014/main" id="{984324AB-1823-45EE-BCFA-ED865A4A4F65}"/>
              </a:ext>
            </a:extLst>
          </p:cNvPr>
          <p:cNvSpPr>
            <a:spLocks noGrp="1"/>
          </p:cNvSpPr>
          <p:nvPr>
            <p:ph idx="1"/>
          </p:nvPr>
        </p:nvSpPr>
        <p:spPr/>
        <p:txBody>
          <a:bodyPr>
            <a:normAutofit/>
          </a:bodyPr>
          <a:lstStyle/>
          <a:p>
            <a:r>
              <a:rPr lang="en-US" dirty="0"/>
              <a:t>There was no space to work</a:t>
            </a:r>
          </a:p>
          <a:p>
            <a:r>
              <a:rPr lang="en-US" dirty="0"/>
              <a:t>Built a temporary structure next to the wind tunnel.  This was the only open space of any kind.</a:t>
            </a:r>
          </a:p>
          <a:p>
            <a:pPr lvl="1"/>
            <a:r>
              <a:rPr lang="en-US" dirty="0"/>
              <a:t>Built out of Wright engine boxes</a:t>
            </a:r>
          </a:p>
          <a:p>
            <a:pPr lvl="1"/>
            <a:r>
              <a:rPr lang="en-US" dirty="0"/>
              <a:t>And a rented circus tent</a:t>
            </a:r>
          </a:p>
          <a:p>
            <a:pPr lvl="1"/>
            <a:r>
              <a:rPr lang="en-US" dirty="0"/>
              <a:t>I can’t make this stuff up</a:t>
            </a:r>
          </a:p>
          <a:p>
            <a:r>
              <a:rPr lang="en-US" dirty="0"/>
              <a:t>No machine shop</a:t>
            </a:r>
          </a:p>
          <a:p>
            <a:r>
              <a:rPr lang="en-US" dirty="0"/>
              <a:t>hijacked the machine shop next to the wind tunnel</a:t>
            </a:r>
          </a:p>
          <a:p>
            <a:endParaRPr lang="en-US" dirty="0"/>
          </a:p>
        </p:txBody>
      </p:sp>
    </p:spTree>
    <p:extLst>
      <p:ext uri="{BB962C8B-B14F-4D97-AF65-F5344CB8AC3E}">
        <p14:creationId xmlns:p14="http://schemas.microsoft.com/office/powerpoint/2010/main" val="119400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9D6C-0798-4147-AB7D-54C9AD6FEB3E}"/>
              </a:ext>
            </a:extLst>
          </p:cNvPr>
          <p:cNvSpPr>
            <a:spLocks noGrp="1"/>
          </p:cNvSpPr>
          <p:nvPr>
            <p:ph type="title"/>
          </p:nvPr>
        </p:nvSpPr>
        <p:spPr>
          <a:xfrm>
            <a:off x="838200" y="365125"/>
            <a:ext cx="10515600" cy="1325563"/>
          </a:xfrm>
        </p:spPr>
        <p:txBody>
          <a:bodyPr/>
          <a:lstStyle/>
          <a:p>
            <a:r>
              <a:rPr lang="en-US"/>
              <a:t>I Learned to Code From Compute’s Gazette</a:t>
            </a:r>
            <a:endParaRPr lang="en-US" dirty="0"/>
          </a:p>
        </p:txBody>
      </p:sp>
      <p:pic>
        <p:nvPicPr>
          <p:cNvPr id="4" name="Content Placeholder 3">
            <a:extLst>
              <a:ext uri="{FF2B5EF4-FFF2-40B4-BE49-F238E27FC236}">
                <a16:creationId xmlns:a16="http://schemas.microsoft.com/office/drawing/2014/main" id="{70CCCDA1-E9EE-4939-91F4-4CAE9B5FC752}"/>
              </a:ext>
            </a:extLst>
          </p:cNvPr>
          <p:cNvPicPr>
            <a:picLocks noGrp="1" noChangeAspect="1"/>
          </p:cNvPicPr>
          <p:nvPr>
            <p:ph idx="1"/>
          </p:nvPr>
        </p:nvPicPr>
        <p:blipFill>
          <a:blip r:embed="rId2"/>
          <a:stretch>
            <a:fillRect/>
          </a:stretch>
        </p:blipFill>
        <p:spPr>
          <a:xfrm>
            <a:off x="2945163" y="1825625"/>
            <a:ext cx="6301674" cy="4351338"/>
          </a:xfrm>
          <a:prstGeom prst="rect">
            <a:avLst/>
          </a:prstGeom>
        </p:spPr>
      </p:pic>
    </p:spTree>
    <p:extLst>
      <p:ext uri="{BB962C8B-B14F-4D97-AF65-F5344CB8AC3E}">
        <p14:creationId xmlns:p14="http://schemas.microsoft.com/office/powerpoint/2010/main" val="1313774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BE44-51DB-42EC-970E-18F0C811F3EE}"/>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0D9B5E89-70C2-428D-A193-D447EFB7A6BE}"/>
              </a:ext>
            </a:extLst>
          </p:cNvPr>
          <p:cNvSpPr>
            <a:spLocks noGrp="1"/>
          </p:cNvSpPr>
          <p:nvPr>
            <p:ph idx="1"/>
          </p:nvPr>
        </p:nvSpPr>
        <p:spPr/>
        <p:txBody>
          <a:bodyPr/>
          <a:lstStyle/>
          <a:p>
            <a:r>
              <a:rPr lang="en-US" dirty="0"/>
              <a:t>Not enough tools</a:t>
            </a:r>
          </a:p>
          <a:p>
            <a:r>
              <a:rPr lang="en-US" dirty="0"/>
              <a:t>Bought out a local machine shop</a:t>
            </a:r>
          </a:p>
          <a:p>
            <a:r>
              <a:rPr lang="en-US" dirty="0"/>
              <a:t>No Engineers</a:t>
            </a:r>
          </a:p>
          <a:p>
            <a:r>
              <a:rPr lang="en-US" dirty="0"/>
              <a:t>Stole them from other projects</a:t>
            </a:r>
          </a:p>
          <a:p>
            <a:r>
              <a:rPr lang="en-US" dirty="0"/>
              <a:t>No time for a bunch of red tape</a:t>
            </a:r>
          </a:p>
          <a:p>
            <a:r>
              <a:rPr lang="en-US" dirty="0"/>
              <a:t>Operated independently from the main plant</a:t>
            </a:r>
          </a:p>
          <a:p>
            <a:r>
              <a:rPr lang="en-US" dirty="0"/>
              <a:t>This was the first “Skunk Works”</a:t>
            </a:r>
          </a:p>
          <a:p>
            <a:r>
              <a:rPr lang="en-US" dirty="0"/>
              <a:t>No one not on project allowed to wander in and out</a:t>
            </a:r>
          </a:p>
          <a:p>
            <a:pPr marL="0" indent="0">
              <a:buNone/>
            </a:pPr>
            <a:endParaRPr lang="en-US" dirty="0"/>
          </a:p>
        </p:txBody>
      </p:sp>
    </p:spTree>
    <p:extLst>
      <p:ext uri="{BB962C8B-B14F-4D97-AF65-F5344CB8AC3E}">
        <p14:creationId xmlns:p14="http://schemas.microsoft.com/office/powerpoint/2010/main" val="2951363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0EF-70AE-471B-A72F-664835603C67}"/>
              </a:ext>
            </a:extLst>
          </p:cNvPr>
          <p:cNvSpPr>
            <a:spLocks noGrp="1"/>
          </p:cNvSpPr>
          <p:nvPr>
            <p:ph type="title"/>
          </p:nvPr>
        </p:nvSpPr>
        <p:spPr/>
        <p:txBody>
          <a:bodyPr/>
          <a:lstStyle/>
          <a:p>
            <a:r>
              <a:rPr lang="en-US" dirty="0"/>
              <a:t>Aside:  “Skunk Works,” the Name</a:t>
            </a:r>
          </a:p>
        </p:txBody>
      </p:sp>
      <p:sp>
        <p:nvSpPr>
          <p:cNvPr id="3" name="Content Placeholder 2">
            <a:extLst>
              <a:ext uri="{FF2B5EF4-FFF2-40B4-BE49-F238E27FC236}">
                <a16:creationId xmlns:a16="http://schemas.microsoft.com/office/drawing/2014/main" id="{3D40C85D-6019-4843-BA67-58C3B9956941}"/>
              </a:ext>
            </a:extLst>
          </p:cNvPr>
          <p:cNvSpPr>
            <a:spLocks noGrp="1"/>
          </p:cNvSpPr>
          <p:nvPr>
            <p:ph idx="1"/>
          </p:nvPr>
        </p:nvSpPr>
        <p:spPr/>
        <p:txBody>
          <a:bodyPr/>
          <a:lstStyle/>
          <a:p>
            <a:r>
              <a:rPr lang="en-US" dirty="0"/>
              <a:t>What is Kelly working on?  “Stirring up some kind of brew.”</a:t>
            </a:r>
          </a:p>
          <a:p>
            <a:r>
              <a:rPr lang="en-US" dirty="0"/>
              <a:t>This brought to mind Al Capp’s “’Lil Abner” and the hairy Indian’s brew named “Kickapoo Joy Juice.”</a:t>
            </a:r>
          </a:p>
          <a:p>
            <a:r>
              <a:rPr lang="en-US" dirty="0"/>
              <a:t>Ingredients:  Old shoes, skunks, and other unlikely materials.</a:t>
            </a:r>
          </a:p>
        </p:txBody>
      </p:sp>
    </p:spTree>
    <p:extLst>
      <p:ext uri="{BB962C8B-B14F-4D97-AF65-F5344CB8AC3E}">
        <p14:creationId xmlns:p14="http://schemas.microsoft.com/office/powerpoint/2010/main" val="2849270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32F-033F-4282-806A-7ED484C0F8DA}"/>
              </a:ext>
            </a:extLst>
          </p:cNvPr>
          <p:cNvSpPr>
            <a:spLocks noGrp="1"/>
          </p:cNvSpPr>
          <p:nvPr>
            <p:ph type="title"/>
          </p:nvPr>
        </p:nvSpPr>
        <p:spPr/>
        <p:txBody>
          <a:bodyPr/>
          <a:lstStyle/>
          <a:p>
            <a:r>
              <a:rPr lang="en-US" dirty="0"/>
              <a:t>Story of the P-80:  Blockers and solutions</a:t>
            </a:r>
          </a:p>
        </p:txBody>
      </p:sp>
      <p:sp>
        <p:nvSpPr>
          <p:cNvPr id="3" name="Content Placeholder 2">
            <a:extLst>
              <a:ext uri="{FF2B5EF4-FFF2-40B4-BE49-F238E27FC236}">
                <a16:creationId xmlns:a16="http://schemas.microsoft.com/office/drawing/2014/main" id="{E65C75BF-34DA-4738-9592-2F17A3AB3DE6}"/>
              </a:ext>
            </a:extLst>
          </p:cNvPr>
          <p:cNvSpPr>
            <a:spLocks noGrp="1"/>
          </p:cNvSpPr>
          <p:nvPr>
            <p:ph idx="1"/>
          </p:nvPr>
        </p:nvSpPr>
        <p:spPr/>
        <p:txBody>
          <a:bodyPr/>
          <a:lstStyle/>
          <a:p>
            <a:r>
              <a:rPr lang="en-US" dirty="0"/>
              <a:t>No engine to build around</a:t>
            </a:r>
          </a:p>
          <a:p>
            <a:r>
              <a:rPr lang="en-US" dirty="0"/>
              <a:t>Built a wooden mockup</a:t>
            </a:r>
          </a:p>
          <a:p>
            <a:r>
              <a:rPr lang="en-US" dirty="0"/>
              <a:t>Engine expert arrested for jaywalking on arrival</a:t>
            </a:r>
          </a:p>
          <a:p>
            <a:r>
              <a:rPr lang="en-US" dirty="0"/>
              <a:t>AND super-duper secret engine just sitting around in a crate</a:t>
            </a:r>
          </a:p>
          <a:p>
            <a:r>
              <a:rPr lang="en-US" dirty="0"/>
              <a:t>Call the Air Corps to negotiate his release</a:t>
            </a:r>
          </a:p>
          <a:p>
            <a:endParaRPr lang="en-US" dirty="0"/>
          </a:p>
        </p:txBody>
      </p:sp>
    </p:spTree>
    <p:extLst>
      <p:ext uri="{BB962C8B-B14F-4D97-AF65-F5344CB8AC3E}">
        <p14:creationId xmlns:p14="http://schemas.microsoft.com/office/powerpoint/2010/main" val="36747785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First Flight</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Plane named Lulu-Belle</a:t>
            </a:r>
          </a:p>
          <a:p>
            <a:r>
              <a:rPr lang="en-US" dirty="0"/>
              <a:t>Milo Burcham (Long-lost relative.  Probably) at the controls</a:t>
            </a:r>
          </a:p>
          <a:p>
            <a:r>
              <a:rPr lang="en-US" dirty="0" err="1"/>
              <a:t>Muroc</a:t>
            </a:r>
            <a:r>
              <a:rPr lang="en-US" dirty="0"/>
              <a:t> Dry Lake (Now Edwards AFB)</a:t>
            </a:r>
          </a:p>
          <a:p>
            <a:r>
              <a:rPr lang="en-US" dirty="0"/>
              <a:t>Top speed:  502 MPH</a:t>
            </a:r>
          </a:p>
        </p:txBody>
      </p:sp>
    </p:spTree>
    <p:extLst>
      <p:ext uri="{BB962C8B-B14F-4D97-AF65-F5344CB8AC3E}">
        <p14:creationId xmlns:p14="http://schemas.microsoft.com/office/powerpoint/2010/main" val="4268881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Second prototype, again all-new, finished 132 days later</a:t>
            </a:r>
          </a:p>
          <a:p>
            <a:r>
              <a:rPr lang="en-US" dirty="0"/>
              <a:t>Bigger engine, 80% bigger plane</a:t>
            </a:r>
          </a:p>
          <a:p>
            <a:r>
              <a:rPr lang="en-US" dirty="0"/>
              <a:t>Armed</a:t>
            </a:r>
          </a:p>
          <a:p>
            <a:r>
              <a:rPr lang="en-US" dirty="0"/>
              <a:t>80 MPH faster</a:t>
            </a:r>
          </a:p>
          <a:p>
            <a:r>
              <a:rPr lang="en-US" dirty="0"/>
              <a:t>Forerunner of the F-80, T-33 trainer, and F-94</a:t>
            </a:r>
          </a:p>
          <a:p>
            <a:r>
              <a:rPr lang="en-US" dirty="0"/>
              <a:t>More than 6,000 built</a:t>
            </a:r>
          </a:p>
          <a:p>
            <a:r>
              <a:rPr lang="en-US" dirty="0"/>
              <a:t>Named the Shooting Star</a:t>
            </a:r>
          </a:p>
        </p:txBody>
      </p:sp>
    </p:spTree>
    <p:extLst>
      <p:ext uri="{BB962C8B-B14F-4D97-AF65-F5344CB8AC3E}">
        <p14:creationId xmlns:p14="http://schemas.microsoft.com/office/powerpoint/2010/main" val="4276863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D22D-0CD7-4399-9B4A-A40FA3E766E8}"/>
              </a:ext>
            </a:extLst>
          </p:cNvPr>
          <p:cNvSpPr>
            <a:spLocks noGrp="1"/>
          </p:cNvSpPr>
          <p:nvPr>
            <p:ph type="title"/>
          </p:nvPr>
        </p:nvSpPr>
        <p:spPr/>
        <p:txBody>
          <a:bodyPr/>
          <a:lstStyle/>
          <a:p>
            <a:r>
              <a:rPr lang="en-US" dirty="0"/>
              <a:t>Story of the P-80:  Follow-up</a:t>
            </a:r>
          </a:p>
        </p:txBody>
      </p:sp>
      <p:sp>
        <p:nvSpPr>
          <p:cNvPr id="3" name="Content Placeholder 2">
            <a:extLst>
              <a:ext uri="{FF2B5EF4-FFF2-40B4-BE49-F238E27FC236}">
                <a16:creationId xmlns:a16="http://schemas.microsoft.com/office/drawing/2014/main" id="{5DE95682-FA3A-47A6-A877-A4939360A32C}"/>
              </a:ext>
            </a:extLst>
          </p:cNvPr>
          <p:cNvSpPr>
            <a:spLocks noGrp="1"/>
          </p:cNvSpPr>
          <p:nvPr>
            <p:ph idx="1"/>
          </p:nvPr>
        </p:nvSpPr>
        <p:spPr/>
        <p:txBody>
          <a:bodyPr/>
          <a:lstStyle/>
          <a:p>
            <a:r>
              <a:rPr lang="en-US" dirty="0"/>
              <a:t>Didn’t see action in WWII in numbers</a:t>
            </a:r>
          </a:p>
          <a:p>
            <a:r>
              <a:rPr lang="en-US" dirty="0"/>
              <a:t>Training against it helped develop tactics against the Me262</a:t>
            </a:r>
          </a:p>
          <a:p>
            <a:r>
              <a:rPr lang="en-US" dirty="0"/>
              <a:t>Long-time test pilot Milo Burcham died during testing</a:t>
            </a:r>
          </a:p>
          <a:p>
            <a:r>
              <a:rPr lang="en-US" dirty="0"/>
              <a:t>Since then, Lockheed aircraft always have standby fuel systems</a:t>
            </a:r>
          </a:p>
          <a:p>
            <a:endParaRPr lang="en-US" dirty="0"/>
          </a:p>
        </p:txBody>
      </p:sp>
    </p:spTree>
    <p:extLst>
      <p:ext uri="{BB962C8B-B14F-4D97-AF65-F5344CB8AC3E}">
        <p14:creationId xmlns:p14="http://schemas.microsoft.com/office/powerpoint/2010/main" val="110375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A750-73B6-4C77-893E-98A64B4B8054}"/>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055A8C24-8842-4092-981C-3BEBD54FEF05}"/>
              </a:ext>
            </a:extLst>
          </p:cNvPr>
          <p:cNvSpPr>
            <a:spLocks noGrp="1"/>
          </p:cNvSpPr>
          <p:nvPr>
            <p:ph idx="1"/>
          </p:nvPr>
        </p:nvSpPr>
        <p:spPr/>
        <p:txBody>
          <a:bodyPr>
            <a:normAutofit lnSpcReduction="10000"/>
          </a:bodyPr>
          <a:lstStyle/>
          <a:p>
            <a:r>
              <a:rPr lang="en-US" dirty="0"/>
              <a:t>Set up an experimental department</a:t>
            </a:r>
          </a:p>
          <a:p>
            <a:r>
              <a:rPr lang="en-US" dirty="0"/>
              <a:t>Designers and top artisans working closely together</a:t>
            </a:r>
          </a:p>
          <a:p>
            <a:r>
              <a:rPr lang="en-US" dirty="0"/>
              <a:t>No delays or complications from intermediate departments handling</a:t>
            </a:r>
          </a:p>
          <a:p>
            <a:pPr lvl="1"/>
            <a:r>
              <a:rPr lang="en-US" dirty="0"/>
              <a:t>Administration</a:t>
            </a:r>
          </a:p>
          <a:p>
            <a:pPr lvl="1"/>
            <a:r>
              <a:rPr lang="en-US" dirty="0"/>
              <a:t>Purchasing</a:t>
            </a:r>
          </a:p>
          <a:p>
            <a:pPr lvl="1"/>
            <a:r>
              <a:rPr lang="en-US" dirty="0"/>
              <a:t>All other support functions</a:t>
            </a:r>
          </a:p>
          <a:p>
            <a:r>
              <a:rPr lang="en-US" dirty="0"/>
              <a:t>Direct relationships between</a:t>
            </a:r>
          </a:p>
          <a:p>
            <a:pPr lvl="1"/>
            <a:r>
              <a:rPr lang="en-US" dirty="0"/>
              <a:t>Design engineers</a:t>
            </a:r>
          </a:p>
          <a:p>
            <a:pPr lvl="1"/>
            <a:r>
              <a:rPr lang="en-US" dirty="0"/>
              <a:t>Mechanics</a:t>
            </a:r>
          </a:p>
          <a:p>
            <a:pPr lvl="1"/>
            <a:r>
              <a:rPr lang="en-US" dirty="0"/>
              <a:t>Manufacturing</a:t>
            </a:r>
          </a:p>
          <a:p>
            <a:endParaRPr lang="en-US" dirty="0"/>
          </a:p>
          <a:p>
            <a:endParaRPr lang="en-US" dirty="0"/>
          </a:p>
          <a:p>
            <a:endParaRPr lang="en-US" dirty="0"/>
          </a:p>
        </p:txBody>
      </p:sp>
    </p:spTree>
    <p:extLst>
      <p:ext uri="{BB962C8B-B14F-4D97-AF65-F5344CB8AC3E}">
        <p14:creationId xmlns:p14="http://schemas.microsoft.com/office/powerpoint/2010/main" val="4037315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50323-AF5B-4060-B4A3-96EEF896D813}"/>
              </a:ext>
            </a:extLst>
          </p:cNvPr>
          <p:cNvSpPr>
            <a:spLocks noGrp="1"/>
          </p:cNvSpPr>
          <p:nvPr>
            <p:ph type="title"/>
          </p:nvPr>
        </p:nvSpPr>
        <p:spPr/>
        <p:txBody>
          <a:bodyPr/>
          <a:lstStyle/>
          <a:p>
            <a:r>
              <a:rPr lang="en-US" dirty="0"/>
              <a:t>Story of the P-80</a:t>
            </a:r>
          </a:p>
        </p:txBody>
      </p:sp>
      <p:sp>
        <p:nvSpPr>
          <p:cNvPr id="3" name="Content Placeholder 2">
            <a:extLst>
              <a:ext uri="{FF2B5EF4-FFF2-40B4-BE49-F238E27FC236}">
                <a16:creationId xmlns:a16="http://schemas.microsoft.com/office/drawing/2014/main" id="{A9073B34-2D98-468C-915F-1635466FC12B}"/>
              </a:ext>
            </a:extLst>
          </p:cNvPr>
          <p:cNvSpPr>
            <a:spLocks noGrp="1"/>
          </p:cNvSpPr>
          <p:nvPr>
            <p:ph idx="1"/>
          </p:nvPr>
        </p:nvSpPr>
        <p:spPr/>
        <p:txBody>
          <a:bodyPr/>
          <a:lstStyle/>
          <a:p>
            <a:r>
              <a:rPr lang="en-US" dirty="0"/>
              <a:t>Counted off days on a big scoreboard (sounds like a sprint to me)</a:t>
            </a:r>
          </a:p>
          <a:p>
            <a:r>
              <a:rPr lang="en-US" dirty="0"/>
              <a:t>10-hour, six day weeks</a:t>
            </a:r>
          </a:p>
          <a:p>
            <a:r>
              <a:rPr lang="en-US" dirty="0"/>
              <a:t>Absolutely no work on Sundays.  This was enforced.</a:t>
            </a:r>
          </a:p>
          <a:p>
            <a:r>
              <a:rPr lang="en-US" dirty="0"/>
              <a:t> </a:t>
            </a:r>
          </a:p>
        </p:txBody>
      </p:sp>
    </p:spTree>
    <p:extLst>
      <p:ext uri="{BB962C8B-B14F-4D97-AF65-F5344CB8AC3E}">
        <p14:creationId xmlns:p14="http://schemas.microsoft.com/office/powerpoint/2010/main" val="2584357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dirty="0"/>
              <a:t>1. The Skunk Works manager must be delegated practically complete control of his program in all aspects. He should report to a division president or higher.</a:t>
            </a:r>
          </a:p>
          <a:p>
            <a:pPr marL="0" indent="0">
              <a:buNone/>
            </a:pPr>
            <a:r>
              <a:rPr lang="en-US" b="1" dirty="0"/>
              <a:t>2. Strong but small project offices must be provided by both the military and industry.</a:t>
            </a:r>
          </a:p>
          <a:p>
            <a:pPr marL="0" indent="0">
              <a:buNone/>
            </a:pPr>
            <a:r>
              <a:rPr lang="en-US" dirty="0"/>
              <a:t>3. The number of people having any connection with the project must be restricted in an almost vicious manner. Use a small number of good people (10% to 25% compared to the so-called normal systems)</a:t>
            </a:r>
          </a:p>
          <a:p>
            <a:endParaRPr lang="en-US" dirty="0"/>
          </a:p>
        </p:txBody>
      </p:sp>
    </p:spTree>
    <p:extLst>
      <p:ext uri="{BB962C8B-B14F-4D97-AF65-F5344CB8AC3E}">
        <p14:creationId xmlns:p14="http://schemas.microsoft.com/office/powerpoint/2010/main" val="3079276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pPr marL="0" indent="0">
              <a:buNone/>
            </a:pPr>
            <a:r>
              <a:rPr lang="en-US" b="1" dirty="0"/>
              <a:t>4. A very simple drawing and drawing release system with great flexibility for making changes must be provided.</a:t>
            </a:r>
          </a:p>
          <a:p>
            <a:pPr marL="0" indent="0">
              <a:buNone/>
            </a:pPr>
            <a:r>
              <a:rPr lang="en-US" b="1" dirty="0"/>
              <a:t>5. There must be a minimum number of reports required, but important work must be recorded thoroughly.</a:t>
            </a:r>
          </a:p>
          <a:p>
            <a:pPr marL="0" indent="0">
              <a:buNone/>
            </a:pPr>
            <a:r>
              <a:rPr lang="en-US" b="1" dirty="0"/>
              <a:t>6. There must be a monthly cost review covering not only what has been spent and committed but also projected costs to the conclusion of the program.</a:t>
            </a:r>
          </a:p>
        </p:txBody>
      </p:sp>
    </p:spTree>
    <p:extLst>
      <p:ext uri="{BB962C8B-B14F-4D97-AF65-F5344CB8AC3E}">
        <p14:creationId xmlns:p14="http://schemas.microsoft.com/office/powerpoint/2010/main" val="2773107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03C9-0F0A-4F07-90E2-6A08357E489B}"/>
              </a:ext>
            </a:extLst>
          </p:cNvPr>
          <p:cNvSpPr>
            <a:spLocks noGrp="1"/>
          </p:cNvSpPr>
          <p:nvPr>
            <p:ph type="title"/>
          </p:nvPr>
        </p:nvSpPr>
        <p:spPr/>
        <p:txBody>
          <a:bodyPr/>
          <a:lstStyle/>
          <a:p>
            <a:r>
              <a:rPr lang="en-US" dirty="0"/>
              <a:t>Back in My Day…</a:t>
            </a:r>
          </a:p>
        </p:txBody>
      </p:sp>
      <p:sp>
        <p:nvSpPr>
          <p:cNvPr id="3" name="Content Placeholder 2">
            <a:extLst>
              <a:ext uri="{FF2B5EF4-FFF2-40B4-BE49-F238E27FC236}">
                <a16:creationId xmlns:a16="http://schemas.microsoft.com/office/drawing/2014/main" id="{B96321A1-312D-4522-B469-6372F2426B6D}"/>
              </a:ext>
            </a:extLst>
          </p:cNvPr>
          <p:cNvSpPr>
            <a:spLocks noGrp="1"/>
          </p:cNvSpPr>
          <p:nvPr>
            <p:ph idx="1"/>
          </p:nvPr>
        </p:nvSpPr>
        <p:spPr/>
        <p:txBody>
          <a:bodyPr/>
          <a:lstStyle/>
          <a:p>
            <a:r>
              <a:rPr lang="en-US" dirty="0"/>
              <a:t>We didn’t have Stack Overflow</a:t>
            </a:r>
          </a:p>
          <a:p>
            <a:r>
              <a:rPr lang="en-US" dirty="0"/>
              <a:t>We had to </a:t>
            </a:r>
            <a:r>
              <a:rPr lang="en-US" i="1" dirty="0"/>
              <a:t>read books</a:t>
            </a:r>
            <a:r>
              <a:rPr lang="en-US" dirty="0"/>
              <a:t>.</a:t>
            </a:r>
            <a:br>
              <a:rPr lang="en-US" dirty="0"/>
            </a:br>
            <a:endParaRPr lang="en-US" dirty="0"/>
          </a:p>
        </p:txBody>
      </p:sp>
      <p:pic>
        <p:nvPicPr>
          <p:cNvPr id="2050" name="Picture 2" descr="https://images-na.ssl-images-amazon.com/images/I/51WG3SX2PBL._SX383_BO1,204,203,200_.jpg">
            <a:extLst>
              <a:ext uri="{FF2B5EF4-FFF2-40B4-BE49-F238E27FC236}">
                <a16:creationId xmlns:a16="http://schemas.microsoft.com/office/drawing/2014/main" id="{12107F74-7777-4184-9B7C-586D60812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095" y="1514934"/>
            <a:ext cx="366712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72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FFD1-488A-42FA-930D-E60CAFE65ED2}"/>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AC02F16-6479-413C-8281-F011E64304C7}"/>
              </a:ext>
            </a:extLst>
          </p:cNvPr>
          <p:cNvSpPr>
            <a:spLocks noGrp="1"/>
          </p:cNvSpPr>
          <p:nvPr>
            <p:ph idx="1"/>
          </p:nvPr>
        </p:nvSpPr>
        <p:spPr/>
        <p:txBody>
          <a:bodyPr/>
          <a:lstStyle/>
          <a:p>
            <a:pPr marL="0" indent="0">
              <a:buNone/>
            </a:pPr>
            <a:r>
              <a:rPr lang="en-US" dirty="0"/>
              <a:t>7. The contractor must be delegated and must assume more than normal responsibility to get good vendor bids for subcontract on the project. Commercial bid procedures are very often better than military ones.</a:t>
            </a:r>
          </a:p>
          <a:p>
            <a:pPr marL="0" indent="0">
              <a:buNone/>
            </a:pPr>
            <a:r>
              <a:rPr lang="en-US" dirty="0"/>
              <a:t>8. The inspection system as currently used by the Skunk Works, which has been approved by both the Air Force and Navy, meets the intent of existing military requirements and should be used on new projects. Push more basic inspection responsibility back to subcontractors and vendors. Don't duplicate so much inspection.</a:t>
            </a:r>
          </a:p>
        </p:txBody>
      </p:sp>
    </p:spTree>
    <p:extLst>
      <p:ext uri="{BB962C8B-B14F-4D97-AF65-F5344CB8AC3E}">
        <p14:creationId xmlns:p14="http://schemas.microsoft.com/office/powerpoint/2010/main" val="1721649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2E6F-41D1-40B7-B7A9-AB2C5B1A124F}"/>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7AFD70FD-DE3D-4AAC-8424-4145F32ED389}"/>
              </a:ext>
            </a:extLst>
          </p:cNvPr>
          <p:cNvSpPr>
            <a:spLocks noGrp="1"/>
          </p:cNvSpPr>
          <p:nvPr>
            <p:ph idx="1"/>
          </p:nvPr>
        </p:nvSpPr>
        <p:spPr/>
        <p:txBody>
          <a:bodyPr/>
          <a:lstStyle/>
          <a:p>
            <a:pPr marL="0" indent="0">
              <a:buNone/>
            </a:pPr>
            <a:r>
              <a:rPr lang="en-US" dirty="0"/>
              <a:t>9. The contractor must be delegated the authority to test his final product in flight. He can and must test it in the initial stages. If he doesn't, he rapidly loses his competency to design other vehicles.</a:t>
            </a:r>
          </a:p>
          <a:p>
            <a:pPr marL="0" indent="0">
              <a:buNone/>
            </a:pPr>
            <a:r>
              <a:rPr lang="en-US" dirty="0"/>
              <a:t>10. The specifications applying to the hardware must be agreed to well in advance of contracting. The Skunk Works practice of having a specification section stating clearly which important military specification items </a:t>
            </a:r>
            <a:r>
              <a:rPr lang="en-US" b="1" dirty="0"/>
              <a:t>will not knowingly be complied</a:t>
            </a:r>
            <a:r>
              <a:rPr lang="en-US" dirty="0"/>
              <a:t> with and reasons therefore is highly recommended.</a:t>
            </a:r>
          </a:p>
        </p:txBody>
      </p:sp>
    </p:spTree>
    <p:extLst>
      <p:ext uri="{BB962C8B-B14F-4D97-AF65-F5344CB8AC3E}">
        <p14:creationId xmlns:p14="http://schemas.microsoft.com/office/powerpoint/2010/main" val="23258839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4A54-5A5B-4F8F-97C8-7075EB2804E7}"/>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8FC18672-FF05-42D4-B8F9-CE0EF8023430}"/>
              </a:ext>
            </a:extLst>
          </p:cNvPr>
          <p:cNvSpPr>
            <a:spLocks noGrp="1"/>
          </p:cNvSpPr>
          <p:nvPr>
            <p:ph idx="1"/>
          </p:nvPr>
        </p:nvSpPr>
        <p:spPr/>
        <p:txBody>
          <a:bodyPr/>
          <a:lstStyle/>
          <a:p>
            <a:pPr marL="0" indent="0">
              <a:buNone/>
            </a:pPr>
            <a:r>
              <a:rPr lang="en-US" dirty="0"/>
              <a:t>11. Funding a program must be timely so that the contractor doesn't have to keep running to the bank to support government projects.</a:t>
            </a:r>
          </a:p>
          <a:p>
            <a:pPr marL="0" indent="0">
              <a:buNone/>
            </a:pPr>
            <a:r>
              <a:rPr lang="en-US" b="1" dirty="0"/>
              <a:t>12. There must be mutual trust between the military project organization and the contractor, the very close cooperation and liaison on a day-to-day basis. This cuts down misunderstanding and correspondence to an absolute minimum.</a:t>
            </a:r>
          </a:p>
          <a:p>
            <a:pPr marL="0" indent="0">
              <a:buNone/>
            </a:pPr>
            <a:r>
              <a:rPr lang="en-US" dirty="0"/>
              <a:t>13. Access by outsiders to the project and its personnel must be strictly controlled by appropriate security measures.</a:t>
            </a:r>
          </a:p>
        </p:txBody>
      </p:sp>
    </p:spTree>
    <p:extLst>
      <p:ext uri="{BB962C8B-B14F-4D97-AF65-F5344CB8AC3E}">
        <p14:creationId xmlns:p14="http://schemas.microsoft.com/office/powerpoint/2010/main" val="30964753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14 Rules</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pPr marL="0" indent="0">
              <a:buNone/>
            </a:pPr>
            <a:r>
              <a:rPr lang="en-US" dirty="0"/>
              <a:t>14. Because only a few people will be used in engineering and most other areas, ways must be provided to reward good performance by pay not based on the number of personnel supervised.</a:t>
            </a:r>
          </a:p>
        </p:txBody>
      </p:sp>
    </p:spTree>
    <p:extLst>
      <p:ext uri="{BB962C8B-B14F-4D97-AF65-F5344CB8AC3E}">
        <p14:creationId xmlns:p14="http://schemas.microsoft.com/office/powerpoint/2010/main" val="18898489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8479-2678-4B43-8511-ADEDFB6FF3AC}"/>
              </a:ext>
            </a:extLst>
          </p:cNvPr>
          <p:cNvSpPr>
            <a:spLocks noGrp="1"/>
          </p:cNvSpPr>
          <p:nvPr>
            <p:ph type="title"/>
          </p:nvPr>
        </p:nvSpPr>
        <p:spPr/>
        <p:txBody>
          <a:bodyPr/>
          <a:lstStyle/>
          <a:p>
            <a:r>
              <a:rPr lang="en-US" dirty="0"/>
              <a:t>Kelly Johnson’s 15</a:t>
            </a:r>
            <a:r>
              <a:rPr lang="en-US" baseline="30000" dirty="0"/>
              <a:t>th</a:t>
            </a:r>
            <a:r>
              <a:rPr lang="en-US" dirty="0"/>
              <a:t>, Unwritten Rule</a:t>
            </a:r>
          </a:p>
        </p:txBody>
      </p:sp>
      <p:sp>
        <p:nvSpPr>
          <p:cNvPr id="3" name="Content Placeholder 2">
            <a:extLst>
              <a:ext uri="{FF2B5EF4-FFF2-40B4-BE49-F238E27FC236}">
                <a16:creationId xmlns:a16="http://schemas.microsoft.com/office/drawing/2014/main" id="{F2147DD9-D6CB-4368-8932-6FB7A6B3AC97}"/>
              </a:ext>
            </a:extLst>
          </p:cNvPr>
          <p:cNvSpPr>
            <a:spLocks noGrp="1"/>
          </p:cNvSpPr>
          <p:nvPr>
            <p:ph idx="1"/>
          </p:nvPr>
        </p:nvSpPr>
        <p:spPr/>
        <p:txBody>
          <a:bodyPr/>
          <a:lstStyle/>
          <a:p>
            <a:r>
              <a:rPr lang="en-US" dirty="0"/>
              <a:t>The most important rule ever expressed for coming in on time, and under budget.</a:t>
            </a:r>
          </a:p>
          <a:p>
            <a:r>
              <a:rPr lang="en-US" dirty="0"/>
              <a:t>Only ever spread by word of mouth.</a:t>
            </a:r>
          </a:p>
          <a:p>
            <a:endParaRPr lang="en-US" dirty="0"/>
          </a:p>
          <a:p>
            <a:pPr marL="0" indent="0">
              <a:buNone/>
            </a:pPr>
            <a:r>
              <a:rPr lang="en-US" dirty="0"/>
              <a:t>“</a:t>
            </a:r>
            <a:r>
              <a:rPr lang="en-US" b="1" dirty="0"/>
              <a:t>Starve before doing business with the damned Navy</a:t>
            </a:r>
            <a:r>
              <a:rPr lang="en-US" dirty="0"/>
              <a:t>. They don't know what the hell they want and will drive you up a wall before they break either your heart or a more exposed part of your anatomy.”</a:t>
            </a:r>
          </a:p>
        </p:txBody>
      </p:sp>
    </p:spTree>
    <p:extLst>
      <p:ext uri="{BB962C8B-B14F-4D97-AF65-F5344CB8AC3E}">
        <p14:creationId xmlns:p14="http://schemas.microsoft.com/office/powerpoint/2010/main" val="36661678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5822-A82C-4286-BC6E-7A4D80BC728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2434BA0-2C01-42B3-BF87-E69351570A27}"/>
              </a:ext>
            </a:extLst>
          </p:cNvPr>
          <p:cNvSpPr>
            <a:spLocks noGrp="1"/>
          </p:cNvSpPr>
          <p:nvPr>
            <p:ph idx="1"/>
          </p:nvPr>
        </p:nvSpPr>
        <p:spPr/>
        <p:txBody>
          <a:bodyPr>
            <a:normAutofit fontScale="77500" lnSpcReduction="20000"/>
          </a:bodyPr>
          <a:lstStyle/>
          <a:p>
            <a:r>
              <a:rPr lang="en-US" b="1" dirty="0"/>
              <a:t>Archangel:  CIA's Supersonic A-12 Reconnaissance Aircraft</a:t>
            </a:r>
            <a:r>
              <a:rPr lang="en-US" dirty="0"/>
              <a:t> by David Robarge, CIA Chief Historian</a:t>
            </a:r>
          </a:p>
          <a:p>
            <a:r>
              <a:rPr lang="en-US" b="1" dirty="0"/>
              <a:t>Flying the SR-71 Blackbird</a:t>
            </a:r>
            <a:r>
              <a:rPr lang="en-US" dirty="0"/>
              <a:t> by Col. Richard H. Graham, USAF (ret.)</a:t>
            </a:r>
          </a:p>
          <a:p>
            <a:r>
              <a:rPr lang="en-US" b="1" dirty="0"/>
              <a:t>The Imagineers of War:  The Untold Story of DARP, The Pentagon Agency That Changed The World</a:t>
            </a:r>
            <a:r>
              <a:rPr lang="en-US" dirty="0"/>
              <a:t> by Sharon Weinberger</a:t>
            </a:r>
          </a:p>
          <a:p>
            <a:r>
              <a:rPr lang="en-US" b="1" dirty="0"/>
              <a:t>Kelly:  More Than My Share of It All</a:t>
            </a:r>
            <a:r>
              <a:rPr lang="en-US" dirty="0"/>
              <a:t> by Clarence L. "Kelly" Johnson (With Maggie Smith)</a:t>
            </a:r>
          </a:p>
          <a:p>
            <a:r>
              <a:rPr lang="en-US" b="1" dirty="0"/>
              <a:t>The Pentagon's Brain:  An Uncensored History of DARPA, America's Top Secret Military Research Agency</a:t>
            </a:r>
            <a:r>
              <a:rPr lang="en-US" dirty="0"/>
              <a:t> by Annie Jacobson</a:t>
            </a:r>
          </a:p>
          <a:p>
            <a:pPr lvl="1"/>
            <a:r>
              <a:rPr lang="en-US" dirty="0"/>
              <a:t>Note:  Conspiracy Theory, but good information too.</a:t>
            </a:r>
          </a:p>
          <a:p>
            <a:r>
              <a:rPr lang="en-US" b="1" dirty="0"/>
              <a:t>Skunk Works:  A Personal Memoir of My Years at Lockheed</a:t>
            </a:r>
            <a:r>
              <a:rPr lang="en-US" dirty="0"/>
              <a:t> by Ben R. Rich (With Leo Janos)</a:t>
            </a:r>
          </a:p>
          <a:p>
            <a:r>
              <a:rPr lang="en-US" b="1" dirty="0"/>
              <a:t>SR-71:  The Complete Illustrated History of The Blackbird, The World's Highest, Fastest Plane</a:t>
            </a:r>
            <a:r>
              <a:rPr lang="en-US" dirty="0"/>
              <a:t> by Col. Richard H. Graham, USAF (ret.)</a:t>
            </a:r>
          </a:p>
          <a:p>
            <a:pPr marL="0" indent="0">
              <a:buNone/>
            </a:pPr>
            <a:endParaRPr lang="en-US" dirty="0"/>
          </a:p>
        </p:txBody>
      </p:sp>
    </p:spTree>
    <p:extLst>
      <p:ext uri="{BB962C8B-B14F-4D97-AF65-F5344CB8AC3E}">
        <p14:creationId xmlns:p14="http://schemas.microsoft.com/office/powerpoint/2010/main" val="221879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r>
              <a:rPr lang="en-US" dirty="0"/>
              <a:t>This is not a technical talk</a:t>
            </a:r>
          </a:p>
          <a:p>
            <a:r>
              <a:rPr lang="en-US" dirty="0"/>
              <a:t>This is fractionally an agile talk</a:t>
            </a:r>
          </a:p>
          <a:p>
            <a:r>
              <a:rPr lang="en-US" dirty="0"/>
              <a:t>It is also about how some crazy hard things get done</a:t>
            </a:r>
          </a:p>
          <a:p>
            <a:r>
              <a:rPr lang="en-US" dirty="0"/>
              <a:t>A word of thanks for Devlin Liles</a:t>
            </a:r>
          </a:p>
          <a:p>
            <a:r>
              <a:rPr lang="en-US" dirty="0"/>
              <a:t>A plug for Improving</a:t>
            </a:r>
          </a:p>
          <a:p>
            <a:pPr lvl="1"/>
            <a:r>
              <a:rPr lang="en-US" dirty="0"/>
              <a:t>I was an Improver</a:t>
            </a:r>
          </a:p>
          <a:p>
            <a:pPr lvl="1"/>
            <a:r>
              <a:rPr lang="en-US" dirty="0"/>
              <a:t>Why I left</a:t>
            </a:r>
          </a:p>
        </p:txBody>
      </p:sp>
    </p:spTree>
    <p:extLst>
      <p:ext uri="{BB962C8B-B14F-4D97-AF65-F5344CB8AC3E}">
        <p14:creationId xmlns:p14="http://schemas.microsoft.com/office/powerpoint/2010/main" val="3907267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3332</Words>
  <Application>Microsoft Office PowerPoint</Application>
  <PresentationFormat>Widescreen</PresentationFormat>
  <Paragraphs>426</Paragraphs>
  <Slides>85</Slides>
  <Notes>27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85</vt:i4>
      </vt:variant>
    </vt:vector>
  </HeadingPairs>
  <TitlesOfParts>
    <vt:vector size="89" baseType="lpstr">
      <vt:lpstr>Arial</vt:lpstr>
      <vt:lpstr>Calibri</vt:lpstr>
      <vt:lpstr>Calibri Light</vt:lpstr>
      <vt:lpstr>Office Theme</vt:lpstr>
      <vt:lpstr>PowerPoint Presentation</vt:lpstr>
      <vt:lpstr>Sabotage, Secrets and Spylanes</vt:lpstr>
      <vt:lpstr>Introduction</vt:lpstr>
      <vt:lpstr>Obligatory Presenter Slides:  Eric Burcham</vt:lpstr>
      <vt:lpstr>Obligatory Presenter Slides:  Eric Burcham</vt:lpstr>
      <vt:lpstr>Obligatory Presenter Slides:  Eric Burcham</vt:lpstr>
      <vt:lpstr>I Learned to Code From Compute’s Gazette</vt:lpstr>
      <vt:lpstr>Back in My Day…</vt:lpstr>
      <vt:lpstr>Presentation Overview</vt:lpstr>
      <vt:lpstr>Presentation Overview</vt:lpstr>
      <vt:lpstr>One More Thing</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A Little About the Skunk Works</vt:lpstr>
      <vt:lpstr>P-38 Lightning</vt:lpstr>
      <vt:lpstr>P-80 Shooting Star</vt:lpstr>
      <vt:lpstr>F-104 Starfighter</vt:lpstr>
      <vt:lpstr>U-2 Spy Plane</vt:lpstr>
      <vt:lpstr>X-26 Sailplane</vt:lpstr>
      <vt:lpstr>A-12</vt:lpstr>
      <vt:lpstr>SR-71</vt:lpstr>
      <vt:lpstr>D-21 Surveillance Drone (</vt:lpstr>
      <vt:lpstr>F-117 Nighthawk</vt:lpstr>
      <vt:lpstr>F-22 Raptor</vt:lpstr>
      <vt:lpstr>Desert Hawk</vt:lpstr>
      <vt:lpstr>RQ-170 Sentinel</vt:lpstr>
      <vt:lpstr>Area 51 and Many, Many Conspiracy Theories</vt:lpstr>
      <vt:lpstr>Story of the P-80</vt:lpstr>
      <vt:lpstr>Story of the P-80</vt:lpstr>
      <vt:lpstr>Story of the P-80:  Outcome</vt:lpstr>
      <vt:lpstr>Story of the P-80:  Creating Space</vt:lpstr>
      <vt:lpstr>Story of the P-80:  Blockers and solutions</vt:lpstr>
      <vt:lpstr>Aside:  “Skunk Works,” the Name</vt:lpstr>
      <vt:lpstr>Story of the P-80:  Blockers and solutions</vt:lpstr>
      <vt:lpstr>Story of the P-80:  First Flight</vt:lpstr>
      <vt:lpstr>Story of the P-80:  Follow-up</vt:lpstr>
      <vt:lpstr>Story of the P-80:  Follow-up</vt:lpstr>
      <vt:lpstr>Story of the P-80</vt:lpstr>
      <vt:lpstr>Story of the P-80</vt:lpstr>
      <vt:lpstr>Kelly Johnson’s 14 Rules</vt:lpstr>
      <vt:lpstr>Kelly Johnson’s 14 Rules</vt:lpstr>
      <vt:lpstr>Kelly Johnson’s 14 Rules</vt:lpstr>
      <vt:lpstr>Kelly Johnson’s 14 Rules</vt:lpstr>
      <vt:lpstr>Kelly Johnson’s 14 Rules</vt:lpstr>
      <vt:lpstr>Kelly Johnson’s 14 Rules</vt:lpstr>
      <vt:lpstr>Kelly Johnson’s 15th, Unwritten Rule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28</cp:revision>
  <dcterms:created xsi:type="dcterms:W3CDTF">2019-04-12T13:39:29Z</dcterms:created>
  <dcterms:modified xsi:type="dcterms:W3CDTF">2019-04-12T15:28:13Z</dcterms:modified>
</cp:coreProperties>
</file>